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Economica"/>
      <p:regular r:id="rId59"/>
      <p:bold r:id="rId60"/>
      <p:italic r:id="rId61"/>
      <p:boldItalic r:id="rId62"/>
    </p:embeddedFont>
    <p:embeddedFont>
      <p:font typeface="Nunito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1" roundtripDataSignature="AMtx7miVlPiAs9Oiu8KdDWxyDsIbWY3m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Open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conomica-boldItalic.fntdata"/><Relationship Id="rId61" Type="http://schemas.openxmlformats.org/officeDocument/2006/relationships/font" Target="fonts/Economica-italic.fntdata"/><Relationship Id="rId20" Type="http://schemas.openxmlformats.org/officeDocument/2006/relationships/slide" Target="slides/slide15.xml"/><Relationship Id="rId64" Type="http://schemas.openxmlformats.org/officeDocument/2006/relationships/font" Target="fonts/Nunito-bold.fntdata"/><Relationship Id="rId63" Type="http://schemas.openxmlformats.org/officeDocument/2006/relationships/font" Target="fonts/Nunito-regular.fntdata"/><Relationship Id="rId22" Type="http://schemas.openxmlformats.org/officeDocument/2006/relationships/slide" Target="slides/slide17.xml"/><Relationship Id="rId66" Type="http://schemas.openxmlformats.org/officeDocument/2006/relationships/font" Target="fonts/Nunito-boldItalic.fntdata"/><Relationship Id="rId21" Type="http://schemas.openxmlformats.org/officeDocument/2006/relationships/slide" Target="slides/slide16.xml"/><Relationship Id="rId65" Type="http://schemas.openxmlformats.org/officeDocument/2006/relationships/font" Target="fonts/Nunito-italic.fntdata"/><Relationship Id="rId24" Type="http://schemas.openxmlformats.org/officeDocument/2006/relationships/slide" Target="slides/slide19.xml"/><Relationship Id="rId68" Type="http://schemas.openxmlformats.org/officeDocument/2006/relationships/font" Target="fonts/OpenSans-bold.fntdata"/><Relationship Id="rId23" Type="http://schemas.openxmlformats.org/officeDocument/2006/relationships/slide" Target="slides/slide18.xml"/><Relationship Id="rId67" Type="http://schemas.openxmlformats.org/officeDocument/2006/relationships/font" Target="fonts/OpenSans-regular.fntdata"/><Relationship Id="rId60" Type="http://schemas.openxmlformats.org/officeDocument/2006/relationships/font" Target="fonts/Economic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Economica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35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35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5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4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8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" name="Google Shape;24;p38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" name="Google Shape;25;p3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4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4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4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8" name="Google Shape;48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GB" sz="4755"/>
              <a:t>Algorithms</a:t>
            </a:r>
            <a:endParaRPr sz="362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702" y="244904"/>
            <a:ext cx="7513190" cy="465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68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42"/>
              <a:buNone/>
            </a:pPr>
            <a:r>
              <a:rPr lang="en-GB" sz="4755"/>
              <a:t>Minimum Spanning Tree</a:t>
            </a:r>
            <a:endParaRPr sz="3622"/>
          </a:p>
        </p:txBody>
      </p:sp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Prim’s and Kruskal’s Algorithm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700" y="57375"/>
            <a:ext cx="6447406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>
            <p:ph type="title"/>
          </p:nvPr>
        </p:nvSpPr>
        <p:spPr>
          <a:xfrm rot="-5400000">
            <a:off x="-1725950" y="2081225"/>
            <a:ext cx="499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Recall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203" y="1008993"/>
            <a:ext cx="7155593" cy="341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/>
        </p:nvSpPr>
        <p:spPr>
          <a:xfrm>
            <a:off x="0" y="0"/>
            <a:ext cx="9144000" cy="526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import heapq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def prim(graph):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# Select any starting vertex. For simplicity, we choose the first vertex in the graph.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start_vertex = list(graph.keys())[0]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# Keep track of visited vertices and the edges in the MST.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num_vertices = len(graph)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visited = [False] * num_vertices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mst_edges = []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# Initialize the priority queue with edges from the starting vertex.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priority_queue = [(weight, start_vertex, neighbor) for neighbor, weight in graph[start_vertex].items()]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heapq.heapify(priority_queue)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visited[start_vertex] = True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while priority_queue: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weight, vertex_from, vertex_to = heapq.heappop(priority_queue)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if not visited[vertex_to]: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visited[vertex_to] = True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mst_edges.append((vertex_from, vertex_to, weight))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for neighbor, neighbor_weight in graph[vertex_to].items():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    if not visited[neighbor]: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        heapq.heappush(priority_queue, (neighbor_weight, vertex_to, neighbor))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return mst_edges</a:t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/>
        </p:nvSpPr>
        <p:spPr>
          <a:xfrm>
            <a:off x="118800" y="665200"/>
            <a:ext cx="6843300" cy="255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graph = {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'A': {'B': 1, 'C': 4},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'B': {'A': 1, 'C': 2, 'D': 5},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'C': {'A': 4, 'B': 2, 'D': 1},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'D': {'B': 5, 'C': 1}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mst = prim(graph)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print(mst)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# Output: [('A', 'B', 1), ('B', 'C', 2), ('C', 'D', 1)]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118800" y="265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usage of Prim's algorithm: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/>
        </p:nvSpPr>
        <p:spPr>
          <a:xfrm>
            <a:off x="311700" y="31592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50" name="Google Shape;2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823" y="1266932"/>
            <a:ext cx="7374353" cy="3226798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49"/>
          <p:cNvSpPr txBox="1"/>
          <p:nvPr/>
        </p:nvSpPr>
        <p:spPr>
          <a:xfrm>
            <a:off x="1191873" y="4554197"/>
            <a:ext cx="6306207" cy="5105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Time complexity: O(E log 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/>
          <p:nvPr/>
        </p:nvSpPr>
        <p:spPr>
          <a:xfrm>
            <a:off x="237203" y="31959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57" name="Google Shape;25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75" y="1946022"/>
            <a:ext cx="3880222" cy="311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797" y="764683"/>
            <a:ext cx="5038658" cy="2203068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/>
        </p:nvSpPr>
        <p:spPr>
          <a:xfrm>
            <a:off x="273863" y="38452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56" y="1959429"/>
            <a:ext cx="4893158" cy="307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945" y="616907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71" name="Google Shape;27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96" y="1934801"/>
            <a:ext cx="4433504" cy="309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Difference Between Tree and Spanning Tree</a:t>
            </a:r>
            <a:endParaRPr/>
          </a:p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tree is a type of graph. A spanning tree is a subgraph of the graph that is a tree and hits every vertex.</a:t>
            </a:r>
            <a:endParaRPr/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53018" l="0" r="64023" t="0"/>
          <a:stretch/>
        </p:blipFill>
        <p:spPr>
          <a:xfrm>
            <a:off x="1808425" y="2207500"/>
            <a:ext cx="15900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46979"/>
          <a:stretch/>
        </p:blipFill>
        <p:spPr>
          <a:xfrm>
            <a:off x="4412700" y="2207500"/>
            <a:ext cx="44196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987050" y="2116875"/>
            <a:ext cx="1104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graph: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78" name="Google Shape;2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4783"/>
            <a:ext cx="4571998" cy="323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85" name="Google Shape;28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22080"/>
            <a:ext cx="4571999" cy="322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92" name="Google Shape;29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2588"/>
            <a:ext cx="4571999" cy="324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6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299" name="Google Shape;29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1373"/>
            <a:ext cx="4405086" cy="315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06" name="Google Shape;30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29701"/>
            <a:ext cx="4265458" cy="30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13" name="Google Shape;3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8339"/>
            <a:ext cx="4405085" cy="31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5086" y="5727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20" name="Google Shape;3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65702"/>
            <a:ext cx="4439570" cy="317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27" name="Google Shape;3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37369"/>
            <a:ext cx="4524903" cy="324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34" name="Google Shape;33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9593"/>
            <a:ext cx="4605962" cy="334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2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41" name="Google Shape;34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17087"/>
            <a:ext cx="4474511" cy="322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Minimum Spanning Tree (MST)</a:t>
            </a:r>
            <a:endParaRPr/>
          </a:p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Minimum spanning tree is the spanning tree where the cost is minimum among all the spanning trees.</a:t>
            </a:r>
            <a:endParaRPr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56303" l="0" r="66588" t="0"/>
          <a:stretch/>
        </p:blipFill>
        <p:spPr>
          <a:xfrm>
            <a:off x="311697" y="2411375"/>
            <a:ext cx="1861200" cy="22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0" l="65008" r="0" t="55169"/>
          <a:stretch/>
        </p:blipFill>
        <p:spPr>
          <a:xfrm>
            <a:off x="6522628" y="2224201"/>
            <a:ext cx="1949224" cy="2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57735" l="59926" r="0" t="0"/>
          <a:stretch/>
        </p:blipFill>
        <p:spPr>
          <a:xfrm>
            <a:off x="2103700" y="2448250"/>
            <a:ext cx="2232276" cy="2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65008" t="53180"/>
          <a:stretch/>
        </p:blipFill>
        <p:spPr>
          <a:xfrm>
            <a:off x="4277250" y="2331088"/>
            <a:ext cx="1949224" cy="24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48" name="Google Shape;34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4453"/>
            <a:ext cx="4571998" cy="321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55" name="Google Shape;3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56170"/>
            <a:ext cx="4672899" cy="328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5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62" name="Google Shape;36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56170"/>
            <a:ext cx="4672899" cy="328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904" y="549821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/>
        </p:nvSpPr>
        <p:spPr>
          <a:xfrm>
            <a:off x="138496" y="-61265"/>
            <a:ext cx="8302579" cy="611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Kruskal’s algorithm</a:t>
            </a:r>
            <a:endParaRPr/>
          </a:p>
        </p:txBody>
      </p:sp>
      <p:pic>
        <p:nvPicPr>
          <p:cNvPr id="369" name="Google Shape;36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174" y="2548850"/>
            <a:ext cx="6651048" cy="25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3785" y="549822"/>
            <a:ext cx="4571999" cy="1999029"/>
          </a:xfrm>
          <a:prstGeom prst="rect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50" y="59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963" y="57375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448" y="124963"/>
            <a:ext cx="7725103" cy="478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